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69" r:id="rId3"/>
    <p:sldId id="258" r:id="rId4"/>
    <p:sldId id="261" r:id="rId5"/>
    <p:sldId id="265" r:id="rId6"/>
    <p:sldId id="266" r:id="rId7"/>
    <p:sldId id="267" r:id="rId8"/>
    <p:sldId id="268" r:id="rId9"/>
    <p:sldId id="272" r:id="rId10"/>
    <p:sldId id="270" r:id="rId11"/>
  </p:sldIdLst>
  <p:sldSz cx="9144000" cy="6858000" type="screen4x3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Lato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99"/>
    <a:srgbClr val="FF9797"/>
    <a:srgbClr val="FF7D7D"/>
    <a:srgbClr val="FF5353"/>
    <a:srgbClr val="0078D2"/>
    <a:srgbClr val="000000"/>
    <a:srgbClr val="C7E2EB"/>
    <a:srgbClr val="65C1FF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579" y="-2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AF5F87-D7C5-44DB-ADA2-D03E171CF40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0698546-502C-4F63-9612-F47828F21097}">
      <dgm:prSet phldrT="[Text]" custT="1"/>
      <dgm:spPr/>
      <dgm:t>
        <a:bodyPr/>
        <a:lstStyle/>
        <a:p>
          <a:r>
            <a:rPr lang="en-US" sz="2800" dirty="0" smtClean="0">
              <a:latin typeface="Adobe Devanagari" pitchFamily="18" charset="0"/>
              <a:cs typeface="Adobe Devanagari" pitchFamily="18" charset="0"/>
            </a:rPr>
            <a:t>Free App Release</a:t>
          </a:r>
          <a:endParaRPr lang="en-US" sz="2800" dirty="0">
            <a:latin typeface="Adobe Devanagari" pitchFamily="18" charset="0"/>
            <a:cs typeface="Adobe Devanagari" pitchFamily="18" charset="0"/>
          </a:endParaRPr>
        </a:p>
      </dgm:t>
    </dgm:pt>
    <dgm:pt modelId="{93FCA727-0691-41B1-9289-A120083FDEC7}" type="parTrans" cxnId="{4965F692-8E39-4695-9B36-04F17C6B2874}">
      <dgm:prSet/>
      <dgm:spPr/>
      <dgm:t>
        <a:bodyPr/>
        <a:lstStyle/>
        <a:p>
          <a:endParaRPr lang="en-US"/>
        </a:p>
      </dgm:t>
    </dgm:pt>
    <dgm:pt modelId="{488C1D90-2B86-43C4-98E6-F15BA51CE21E}" type="sibTrans" cxnId="{4965F692-8E39-4695-9B36-04F17C6B2874}">
      <dgm:prSet/>
      <dgm:spPr/>
      <dgm:t>
        <a:bodyPr/>
        <a:lstStyle/>
        <a:p>
          <a:endParaRPr lang="en-US"/>
        </a:p>
      </dgm:t>
    </dgm:pt>
    <dgm:pt modelId="{A03E1FF3-5378-4F83-962C-CC00B9A8DA76}">
      <dgm:prSet phldrT="[Text]"/>
      <dgm:spPr/>
      <dgm:t>
        <a:bodyPr/>
        <a:lstStyle/>
        <a:p>
          <a:r>
            <a:rPr lang="en-US" dirty="0" smtClean="0">
              <a:latin typeface="Adobe Garamond Pro" pitchFamily="18" charset="0"/>
            </a:rPr>
            <a:t>Health Conscious Public</a:t>
          </a:r>
          <a:endParaRPr lang="en-US" dirty="0">
            <a:latin typeface="Adobe Garamond Pro" pitchFamily="18" charset="0"/>
          </a:endParaRPr>
        </a:p>
      </dgm:t>
    </dgm:pt>
    <dgm:pt modelId="{6A7680D6-9624-48C1-91B9-9FA1B35913A1}" type="parTrans" cxnId="{D5246FC7-A5A8-4AC2-986C-B646213405CD}">
      <dgm:prSet/>
      <dgm:spPr/>
      <dgm:t>
        <a:bodyPr/>
        <a:lstStyle/>
        <a:p>
          <a:endParaRPr lang="en-US"/>
        </a:p>
      </dgm:t>
    </dgm:pt>
    <dgm:pt modelId="{9B13309D-894B-4FBE-9757-13E751EB8164}" type="sibTrans" cxnId="{D5246FC7-A5A8-4AC2-986C-B646213405CD}">
      <dgm:prSet/>
      <dgm:spPr/>
      <dgm:t>
        <a:bodyPr/>
        <a:lstStyle/>
        <a:p>
          <a:endParaRPr lang="en-US"/>
        </a:p>
      </dgm:t>
    </dgm:pt>
    <dgm:pt modelId="{C0C330D9-58CA-49E5-99F1-3231E70FF7B6}">
      <dgm:prSet phldrT="[Text]"/>
      <dgm:spPr/>
      <dgm:t>
        <a:bodyPr/>
        <a:lstStyle/>
        <a:p>
          <a:r>
            <a:rPr lang="en-US" dirty="0" smtClean="0">
              <a:latin typeface="Adobe Garamond Pro" pitchFamily="18" charset="0"/>
            </a:rPr>
            <a:t>Awareness Development</a:t>
          </a:r>
          <a:endParaRPr lang="en-US" dirty="0">
            <a:latin typeface="Adobe Garamond Pro" pitchFamily="18" charset="0"/>
          </a:endParaRPr>
        </a:p>
      </dgm:t>
    </dgm:pt>
    <dgm:pt modelId="{61CCCF3D-B30D-46C4-AC11-1CC37DBE0D7E}" type="parTrans" cxnId="{A15D4A2B-7664-46EB-BCBC-D2DAD886DFCB}">
      <dgm:prSet/>
      <dgm:spPr/>
      <dgm:t>
        <a:bodyPr/>
        <a:lstStyle/>
        <a:p>
          <a:endParaRPr lang="en-US"/>
        </a:p>
      </dgm:t>
    </dgm:pt>
    <dgm:pt modelId="{D68234B9-FB08-4B81-B764-09D1D81634E5}" type="sibTrans" cxnId="{A15D4A2B-7664-46EB-BCBC-D2DAD886DFCB}">
      <dgm:prSet/>
      <dgm:spPr/>
      <dgm:t>
        <a:bodyPr/>
        <a:lstStyle/>
        <a:p>
          <a:endParaRPr lang="en-US"/>
        </a:p>
      </dgm:t>
    </dgm:pt>
    <dgm:pt modelId="{66E95E1E-F1C0-429B-8D41-7BA957D1E479}">
      <dgm:prSet phldrT="[Text]" custT="1"/>
      <dgm:spPr/>
      <dgm:t>
        <a:bodyPr/>
        <a:lstStyle/>
        <a:p>
          <a:r>
            <a:rPr lang="en-US" sz="2800" dirty="0" smtClean="0">
              <a:latin typeface="Adobe Devanagari" pitchFamily="18" charset="0"/>
              <a:cs typeface="Adobe Devanagari" pitchFamily="18" charset="0"/>
            </a:rPr>
            <a:t>Commercial Airlines</a:t>
          </a:r>
          <a:endParaRPr lang="en-US" sz="2800" dirty="0">
            <a:latin typeface="Adobe Devanagari" pitchFamily="18" charset="0"/>
            <a:cs typeface="Adobe Devanagari" pitchFamily="18" charset="0"/>
          </a:endParaRPr>
        </a:p>
      </dgm:t>
    </dgm:pt>
    <dgm:pt modelId="{76C483FE-56E5-4ADC-8B44-86ECE5E64318}" type="parTrans" cxnId="{7016FF33-226C-421F-8A63-80F59A27B06D}">
      <dgm:prSet/>
      <dgm:spPr/>
      <dgm:t>
        <a:bodyPr/>
        <a:lstStyle/>
        <a:p>
          <a:endParaRPr lang="en-US"/>
        </a:p>
      </dgm:t>
    </dgm:pt>
    <dgm:pt modelId="{19D1A535-DA13-441B-A44B-A5B3BE4F962E}" type="sibTrans" cxnId="{7016FF33-226C-421F-8A63-80F59A27B06D}">
      <dgm:prSet/>
      <dgm:spPr/>
      <dgm:t>
        <a:bodyPr/>
        <a:lstStyle/>
        <a:p>
          <a:endParaRPr lang="en-US"/>
        </a:p>
      </dgm:t>
    </dgm:pt>
    <dgm:pt modelId="{204AB8AC-F554-4089-AA9A-72364DA24247}">
      <dgm:prSet phldrT="[Text]"/>
      <dgm:spPr/>
      <dgm:t>
        <a:bodyPr/>
        <a:lstStyle/>
        <a:p>
          <a:r>
            <a:rPr lang="en-US" dirty="0" smtClean="0">
              <a:latin typeface="Adobe Garamond Pro" pitchFamily="18" charset="0"/>
            </a:rPr>
            <a:t>Customize Interface</a:t>
          </a:r>
          <a:endParaRPr lang="en-US" dirty="0">
            <a:latin typeface="Adobe Garamond Pro" pitchFamily="18" charset="0"/>
          </a:endParaRPr>
        </a:p>
      </dgm:t>
    </dgm:pt>
    <dgm:pt modelId="{829ACAB9-2A41-4A8B-B5B6-59AEC6D766B9}" type="parTrans" cxnId="{0AE248CD-0315-46C2-AC4F-86545E697078}">
      <dgm:prSet/>
      <dgm:spPr/>
      <dgm:t>
        <a:bodyPr/>
        <a:lstStyle/>
        <a:p>
          <a:endParaRPr lang="en-US"/>
        </a:p>
      </dgm:t>
    </dgm:pt>
    <dgm:pt modelId="{299E3E23-7226-4F2A-8953-9B5E2DA6FC8F}" type="sibTrans" cxnId="{0AE248CD-0315-46C2-AC4F-86545E697078}">
      <dgm:prSet/>
      <dgm:spPr/>
      <dgm:t>
        <a:bodyPr/>
        <a:lstStyle/>
        <a:p>
          <a:endParaRPr lang="en-US"/>
        </a:p>
      </dgm:t>
    </dgm:pt>
    <dgm:pt modelId="{FDBDE7FF-5F39-4DD3-9F21-3CEFEA9D3155}">
      <dgm:prSet phldrT="[Text]"/>
      <dgm:spPr/>
      <dgm:t>
        <a:bodyPr/>
        <a:lstStyle/>
        <a:p>
          <a:r>
            <a:rPr lang="en-US" dirty="0" smtClean="0">
              <a:latin typeface="Adobe Garamond Pro" pitchFamily="18" charset="0"/>
            </a:rPr>
            <a:t>Add features</a:t>
          </a:r>
          <a:endParaRPr lang="en-US" dirty="0">
            <a:latin typeface="Adobe Garamond Pro" pitchFamily="18" charset="0"/>
          </a:endParaRPr>
        </a:p>
      </dgm:t>
    </dgm:pt>
    <dgm:pt modelId="{9D5AC130-CB03-4EF3-9DF7-06A680D9FB9C}" type="parTrans" cxnId="{391A32FB-099E-4445-88D5-06D52CF950F2}">
      <dgm:prSet/>
      <dgm:spPr/>
      <dgm:t>
        <a:bodyPr/>
        <a:lstStyle/>
        <a:p>
          <a:endParaRPr lang="en-US"/>
        </a:p>
      </dgm:t>
    </dgm:pt>
    <dgm:pt modelId="{E36118A1-A395-46FC-98EF-921EB8370C7E}" type="sibTrans" cxnId="{391A32FB-099E-4445-88D5-06D52CF950F2}">
      <dgm:prSet/>
      <dgm:spPr/>
      <dgm:t>
        <a:bodyPr/>
        <a:lstStyle/>
        <a:p>
          <a:endParaRPr lang="en-US"/>
        </a:p>
      </dgm:t>
    </dgm:pt>
    <dgm:pt modelId="{CE1562B8-EE4A-4C37-88FA-ABC2B097D531}">
      <dgm:prSet phldrT="[Text]" custT="1"/>
      <dgm:spPr/>
      <dgm:t>
        <a:bodyPr/>
        <a:lstStyle/>
        <a:p>
          <a:r>
            <a:rPr lang="en-US" sz="2800" dirty="0" smtClean="0">
              <a:latin typeface="Adobe Devanagari" pitchFamily="18" charset="0"/>
              <a:cs typeface="Adobe Devanagari" pitchFamily="18" charset="0"/>
            </a:rPr>
            <a:t>Data</a:t>
          </a:r>
          <a:endParaRPr lang="en-US" sz="2800" dirty="0">
            <a:latin typeface="Adobe Devanagari" pitchFamily="18" charset="0"/>
            <a:cs typeface="Adobe Devanagari" pitchFamily="18" charset="0"/>
          </a:endParaRPr>
        </a:p>
      </dgm:t>
    </dgm:pt>
    <dgm:pt modelId="{A006B582-F8B7-40DB-90DB-95B84E7CA0BF}" type="parTrans" cxnId="{6616C66F-80CE-48BD-87B0-A8A78BA8C769}">
      <dgm:prSet/>
      <dgm:spPr/>
      <dgm:t>
        <a:bodyPr/>
        <a:lstStyle/>
        <a:p>
          <a:endParaRPr lang="en-US"/>
        </a:p>
      </dgm:t>
    </dgm:pt>
    <dgm:pt modelId="{3C821E62-BBF9-476F-B787-687B434F1E87}" type="sibTrans" cxnId="{6616C66F-80CE-48BD-87B0-A8A78BA8C769}">
      <dgm:prSet/>
      <dgm:spPr/>
      <dgm:t>
        <a:bodyPr/>
        <a:lstStyle/>
        <a:p>
          <a:endParaRPr lang="en-US"/>
        </a:p>
      </dgm:t>
    </dgm:pt>
    <dgm:pt modelId="{A88BA9BA-D742-40F8-AD18-31E226986A60}">
      <dgm:prSet phldrT="[Text]"/>
      <dgm:spPr/>
      <dgm:t>
        <a:bodyPr/>
        <a:lstStyle/>
        <a:p>
          <a:r>
            <a:rPr lang="en-US" dirty="0" err="1" smtClean="0">
              <a:latin typeface="Adobe Garamond Pro" pitchFamily="18" charset="0"/>
            </a:rPr>
            <a:t>Anonymized</a:t>
          </a:r>
          <a:r>
            <a:rPr lang="en-US" dirty="0" smtClean="0">
              <a:latin typeface="Adobe Garamond Pro" pitchFamily="18" charset="0"/>
            </a:rPr>
            <a:t> consumer data available </a:t>
          </a:r>
          <a:r>
            <a:rPr lang="en-US" smtClean="0">
              <a:latin typeface="Adobe Garamond Pro" pitchFamily="18" charset="0"/>
            </a:rPr>
            <a:t>to </a:t>
          </a:r>
          <a:r>
            <a:rPr lang="en-US" smtClean="0">
              <a:latin typeface="Adobe Garamond Pro" pitchFamily="18" charset="0"/>
            </a:rPr>
            <a:t>public </a:t>
          </a:r>
          <a:endParaRPr lang="en-US" dirty="0">
            <a:latin typeface="Adobe Garamond Pro" pitchFamily="18" charset="0"/>
          </a:endParaRPr>
        </a:p>
      </dgm:t>
    </dgm:pt>
    <dgm:pt modelId="{66E68805-85F0-487D-8C32-A59B53884D91}" type="parTrans" cxnId="{4FD5B552-10DA-44A4-A6C9-A2C3C1FE2E29}">
      <dgm:prSet/>
      <dgm:spPr/>
      <dgm:t>
        <a:bodyPr/>
        <a:lstStyle/>
        <a:p>
          <a:endParaRPr lang="en-US"/>
        </a:p>
      </dgm:t>
    </dgm:pt>
    <dgm:pt modelId="{9E92F07F-3EB8-4CEC-823F-B268EEF232EC}" type="sibTrans" cxnId="{4FD5B552-10DA-44A4-A6C9-A2C3C1FE2E29}">
      <dgm:prSet/>
      <dgm:spPr/>
      <dgm:t>
        <a:bodyPr/>
        <a:lstStyle/>
        <a:p>
          <a:endParaRPr lang="en-US"/>
        </a:p>
      </dgm:t>
    </dgm:pt>
    <dgm:pt modelId="{C6D9DFC7-48C7-4D28-81E3-4B68D617B867}">
      <dgm:prSet phldrT="[Text]"/>
      <dgm:spPr/>
      <dgm:t>
        <a:bodyPr/>
        <a:lstStyle/>
        <a:p>
          <a:r>
            <a:rPr lang="en-US" dirty="0" smtClean="0">
              <a:latin typeface="Adobe Garamond Pro" pitchFamily="18" charset="0"/>
            </a:rPr>
            <a:t>Additional deliverable</a:t>
          </a:r>
          <a:endParaRPr lang="en-US" dirty="0">
            <a:latin typeface="Adobe Garamond Pro" pitchFamily="18" charset="0"/>
          </a:endParaRPr>
        </a:p>
      </dgm:t>
    </dgm:pt>
    <dgm:pt modelId="{4D52BA41-D271-4308-81DB-21068123F690}" type="parTrans" cxnId="{78BF6E53-4CC8-45BE-8EB0-96EBF40454A2}">
      <dgm:prSet/>
      <dgm:spPr/>
      <dgm:t>
        <a:bodyPr/>
        <a:lstStyle/>
        <a:p>
          <a:endParaRPr lang="en-US"/>
        </a:p>
      </dgm:t>
    </dgm:pt>
    <dgm:pt modelId="{A88946BD-1874-4015-A6B0-4BDD70CE8A78}" type="sibTrans" cxnId="{78BF6E53-4CC8-45BE-8EB0-96EBF40454A2}">
      <dgm:prSet/>
      <dgm:spPr/>
      <dgm:t>
        <a:bodyPr/>
        <a:lstStyle/>
        <a:p>
          <a:endParaRPr lang="en-US"/>
        </a:p>
      </dgm:t>
    </dgm:pt>
    <dgm:pt modelId="{F5CAA7B0-17A2-4280-B145-5E0F135BB770}" type="pres">
      <dgm:prSet presAssocID="{A6AF5F87-D7C5-44DB-ADA2-D03E171CF40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29D8B4-E799-4ACB-A929-A9361D9724DF}" type="pres">
      <dgm:prSet presAssocID="{E0698546-502C-4F63-9612-F47828F21097}" presName="linNode" presStyleCnt="0"/>
      <dgm:spPr/>
    </dgm:pt>
    <dgm:pt modelId="{322866F7-8598-48F6-A314-DADF72A202B5}" type="pres">
      <dgm:prSet presAssocID="{E0698546-502C-4F63-9612-F47828F2109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23EDC-8F69-4CD0-A71A-7221FDBB0D85}" type="pres">
      <dgm:prSet presAssocID="{E0698546-502C-4F63-9612-F47828F21097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8E324-1B19-4921-9DCB-F0B447FEF703}" type="pres">
      <dgm:prSet presAssocID="{488C1D90-2B86-43C4-98E6-F15BA51CE21E}" presName="sp" presStyleCnt="0"/>
      <dgm:spPr/>
    </dgm:pt>
    <dgm:pt modelId="{B29EF45B-7343-4408-A8AE-169BA1BE125F}" type="pres">
      <dgm:prSet presAssocID="{66E95E1E-F1C0-429B-8D41-7BA957D1E479}" presName="linNode" presStyleCnt="0"/>
      <dgm:spPr/>
    </dgm:pt>
    <dgm:pt modelId="{4D6336AE-3FDC-4390-A1AC-A9DBD8F547A7}" type="pres">
      <dgm:prSet presAssocID="{66E95E1E-F1C0-429B-8D41-7BA957D1E47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519779-B6C8-4DA2-B42E-CF3D3CEE8064}" type="pres">
      <dgm:prSet presAssocID="{66E95E1E-F1C0-429B-8D41-7BA957D1E47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6184B-4DA0-4CF0-977F-005E55E0ADF3}" type="pres">
      <dgm:prSet presAssocID="{19D1A535-DA13-441B-A44B-A5B3BE4F962E}" presName="sp" presStyleCnt="0"/>
      <dgm:spPr/>
    </dgm:pt>
    <dgm:pt modelId="{68400A07-A418-47AF-996A-9EF1783846C1}" type="pres">
      <dgm:prSet presAssocID="{CE1562B8-EE4A-4C37-88FA-ABC2B097D531}" presName="linNode" presStyleCnt="0"/>
      <dgm:spPr/>
    </dgm:pt>
    <dgm:pt modelId="{B94B7A5C-CF06-41AA-AFBA-C2B03505641E}" type="pres">
      <dgm:prSet presAssocID="{CE1562B8-EE4A-4C37-88FA-ABC2B097D53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4B126-C5FA-4755-9BC1-7599F3378127}" type="pres">
      <dgm:prSet presAssocID="{CE1562B8-EE4A-4C37-88FA-ABC2B097D53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118116-F12F-4284-923B-3B4052935A26}" type="presOf" srcId="{66E95E1E-F1C0-429B-8D41-7BA957D1E479}" destId="{4D6336AE-3FDC-4390-A1AC-A9DBD8F547A7}" srcOrd="0" destOrd="0" presId="urn:microsoft.com/office/officeart/2005/8/layout/vList5"/>
    <dgm:cxn modelId="{4EDBC685-758A-4181-B20E-940A11341DCB}" type="presOf" srcId="{C6D9DFC7-48C7-4D28-81E3-4B68D617B867}" destId="{8474B126-C5FA-4755-9BC1-7599F3378127}" srcOrd="0" destOrd="1" presId="urn:microsoft.com/office/officeart/2005/8/layout/vList5"/>
    <dgm:cxn modelId="{C2F46EE1-52AB-40E4-B177-611877E3A0C5}" type="presOf" srcId="{E0698546-502C-4F63-9612-F47828F21097}" destId="{322866F7-8598-48F6-A314-DADF72A202B5}" srcOrd="0" destOrd="0" presId="urn:microsoft.com/office/officeart/2005/8/layout/vList5"/>
    <dgm:cxn modelId="{A3AB272C-87DC-4A79-9CEF-8BFD13BB12F6}" type="presOf" srcId="{204AB8AC-F554-4089-AA9A-72364DA24247}" destId="{3C519779-B6C8-4DA2-B42E-CF3D3CEE8064}" srcOrd="0" destOrd="0" presId="urn:microsoft.com/office/officeart/2005/8/layout/vList5"/>
    <dgm:cxn modelId="{4965F692-8E39-4695-9B36-04F17C6B2874}" srcId="{A6AF5F87-D7C5-44DB-ADA2-D03E171CF401}" destId="{E0698546-502C-4F63-9612-F47828F21097}" srcOrd="0" destOrd="0" parTransId="{93FCA727-0691-41B1-9289-A120083FDEC7}" sibTransId="{488C1D90-2B86-43C4-98E6-F15BA51CE21E}"/>
    <dgm:cxn modelId="{B3828F19-785F-4DEB-A5B9-7FCCFD779CCB}" type="presOf" srcId="{A6AF5F87-D7C5-44DB-ADA2-D03E171CF401}" destId="{F5CAA7B0-17A2-4280-B145-5E0F135BB770}" srcOrd="0" destOrd="0" presId="urn:microsoft.com/office/officeart/2005/8/layout/vList5"/>
    <dgm:cxn modelId="{6616C66F-80CE-48BD-87B0-A8A78BA8C769}" srcId="{A6AF5F87-D7C5-44DB-ADA2-D03E171CF401}" destId="{CE1562B8-EE4A-4C37-88FA-ABC2B097D531}" srcOrd="2" destOrd="0" parTransId="{A006B582-F8B7-40DB-90DB-95B84E7CA0BF}" sibTransId="{3C821E62-BBF9-476F-B787-687B434F1E87}"/>
    <dgm:cxn modelId="{4FD5B552-10DA-44A4-A6C9-A2C3C1FE2E29}" srcId="{CE1562B8-EE4A-4C37-88FA-ABC2B097D531}" destId="{A88BA9BA-D742-40F8-AD18-31E226986A60}" srcOrd="0" destOrd="0" parTransId="{66E68805-85F0-487D-8C32-A59B53884D91}" sibTransId="{9E92F07F-3EB8-4CEC-823F-B268EEF232EC}"/>
    <dgm:cxn modelId="{78BF6E53-4CC8-45BE-8EB0-96EBF40454A2}" srcId="{CE1562B8-EE4A-4C37-88FA-ABC2B097D531}" destId="{C6D9DFC7-48C7-4D28-81E3-4B68D617B867}" srcOrd="1" destOrd="0" parTransId="{4D52BA41-D271-4308-81DB-21068123F690}" sibTransId="{A88946BD-1874-4015-A6B0-4BDD70CE8A78}"/>
    <dgm:cxn modelId="{B51B9268-4171-448E-AF5B-236539C9825F}" type="presOf" srcId="{C0C330D9-58CA-49E5-99F1-3231E70FF7B6}" destId="{91923EDC-8F69-4CD0-A71A-7221FDBB0D85}" srcOrd="0" destOrd="1" presId="urn:microsoft.com/office/officeart/2005/8/layout/vList5"/>
    <dgm:cxn modelId="{0AE248CD-0315-46C2-AC4F-86545E697078}" srcId="{66E95E1E-F1C0-429B-8D41-7BA957D1E479}" destId="{204AB8AC-F554-4089-AA9A-72364DA24247}" srcOrd="0" destOrd="0" parTransId="{829ACAB9-2A41-4A8B-B5B6-59AEC6D766B9}" sibTransId="{299E3E23-7226-4F2A-8953-9B5E2DA6FC8F}"/>
    <dgm:cxn modelId="{A15D4A2B-7664-46EB-BCBC-D2DAD886DFCB}" srcId="{E0698546-502C-4F63-9612-F47828F21097}" destId="{C0C330D9-58CA-49E5-99F1-3231E70FF7B6}" srcOrd="1" destOrd="0" parTransId="{61CCCF3D-B30D-46C4-AC11-1CC37DBE0D7E}" sibTransId="{D68234B9-FB08-4B81-B764-09D1D81634E5}"/>
    <dgm:cxn modelId="{31F99E9C-91B8-4E1F-955B-8F8EBF435898}" type="presOf" srcId="{A03E1FF3-5378-4F83-962C-CC00B9A8DA76}" destId="{91923EDC-8F69-4CD0-A71A-7221FDBB0D85}" srcOrd="0" destOrd="0" presId="urn:microsoft.com/office/officeart/2005/8/layout/vList5"/>
    <dgm:cxn modelId="{25707EB6-8DBD-4319-88DC-06ECEE9CD93F}" type="presOf" srcId="{FDBDE7FF-5F39-4DD3-9F21-3CEFEA9D3155}" destId="{3C519779-B6C8-4DA2-B42E-CF3D3CEE8064}" srcOrd="0" destOrd="1" presId="urn:microsoft.com/office/officeart/2005/8/layout/vList5"/>
    <dgm:cxn modelId="{7016FF33-226C-421F-8A63-80F59A27B06D}" srcId="{A6AF5F87-D7C5-44DB-ADA2-D03E171CF401}" destId="{66E95E1E-F1C0-429B-8D41-7BA957D1E479}" srcOrd="1" destOrd="0" parTransId="{76C483FE-56E5-4ADC-8B44-86ECE5E64318}" sibTransId="{19D1A535-DA13-441B-A44B-A5B3BE4F962E}"/>
    <dgm:cxn modelId="{D60CD6C7-9835-4928-B2E4-273F7AF082D8}" type="presOf" srcId="{A88BA9BA-D742-40F8-AD18-31E226986A60}" destId="{8474B126-C5FA-4755-9BC1-7599F3378127}" srcOrd="0" destOrd="0" presId="urn:microsoft.com/office/officeart/2005/8/layout/vList5"/>
    <dgm:cxn modelId="{D5246FC7-A5A8-4AC2-986C-B646213405CD}" srcId="{E0698546-502C-4F63-9612-F47828F21097}" destId="{A03E1FF3-5378-4F83-962C-CC00B9A8DA76}" srcOrd="0" destOrd="0" parTransId="{6A7680D6-9624-48C1-91B9-9FA1B35913A1}" sibTransId="{9B13309D-894B-4FBE-9757-13E751EB8164}"/>
    <dgm:cxn modelId="{05FF0292-213A-4920-AB85-88F2996B9360}" type="presOf" srcId="{CE1562B8-EE4A-4C37-88FA-ABC2B097D531}" destId="{B94B7A5C-CF06-41AA-AFBA-C2B03505641E}" srcOrd="0" destOrd="0" presId="urn:microsoft.com/office/officeart/2005/8/layout/vList5"/>
    <dgm:cxn modelId="{391A32FB-099E-4445-88D5-06D52CF950F2}" srcId="{66E95E1E-F1C0-429B-8D41-7BA957D1E479}" destId="{FDBDE7FF-5F39-4DD3-9F21-3CEFEA9D3155}" srcOrd="1" destOrd="0" parTransId="{9D5AC130-CB03-4EF3-9DF7-06A680D9FB9C}" sibTransId="{E36118A1-A395-46FC-98EF-921EB8370C7E}"/>
    <dgm:cxn modelId="{529F72E2-0DCB-499E-BF51-5F673FF63070}" type="presParOf" srcId="{F5CAA7B0-17A2-4280-B145-5E0F135BB770}" destId="{E229D8B4-E799-4ACB-A929-A9361D9724DF}" srcOrd="0" destOrd="0" presId="urn:microsoft.com/office/officeart/2005/8/layout/vList5"/>
    <dgm:cxn modelId="{6E06B3EC-62E3-48FA-B385-3A13FA59F9A1}" type="presParOf" srcId="{E229D8B4-E799-4ACB-A929-A9361D9724DF}" destId="{322866F7-8598-48F6-A314-DADF72A202B5}" srcOrd="0" destOrd="0" presId="urn:microsoft.com/office/officeart/2005/8/layout/vList5"/>
    <dgm:cxn modelId="{642FB49C-688C-4636-A9A5-75257CAC9FA3}" type="presParOf" srcId="{E229D8B4-E799-4ACB-A929-A9361D9724DF}" destId="{91923EDC-8F69-4CD0-A71A-7221FDBB0D85}" srcOrd="1" destOrd="0" presId="urn:microsoft.com/office/officeart/2005/8/layout/vList5"/>
    <dgm:cxn modelId="{08CAC230-30A7-4E38-85A0-613550ADB831}" type="presParOf" srcId="{F5CAA7B0-17A2-4280-B145-5E0F135BB770}" destId="{DF88E324-1B19-4921-9DCB-F0B447FEF703}" srcOrd="1" destOrd="0" presId="urn:microsoft.com/office/officeart/2005/8/layout/vList5"/>
    <dgm:cxn modelId="{478749B4-BE80-4163-8CFD-4F1A26AD3415}" type="presParOf" srcId="{F5CAA7B0-17A2-4280-B145-5E0F135BB770}" destId="{B29EF45B-7343-4408-A8AE-169BA1BE125F}" srcOrd="2" destOrd="0" presId="urn:microsoft.com/office/officeart/2005/8/layout/vList5"/>
    <dgm:cxn modelId="{9B8B4C58-651F-472D-B5D4-657F5AAE5DB0}" type="presParOf" srcId="{B29EF45B-7343-4408-A8AE-169BA1BE125F}" destId="{4D6336AE-3FDC-4390-A1AC-A9DBD8F547A7}" srcOrd="0" destOrd="0" presId="urn:microsoft.com/office/officeart/2005/8/layout/vList5"/>
    <dgm:cxn modelId="{7D5EDB00-7F87-42A4-9245-A0842B47ACD1}" type="presParOf" srcId="{B29EF45B-7343-4408-A8AE-169BA1BE125F}" destId="{3C519779-B6C8-4DA2-B42E-CF3D3CEE8064}" srcOrd="1" destOrd="0" presId="urn:microsoft.com/office/officeart/2005/8/layout/vList5"/>
    <dgm:cxn modelId="{70C5FD67-EA13-40EB-A68A-23711A9C15D3}" type="presParOf" srcId="{F5CAA7B0-17A2-4280-B145-5E0F135BB770}" destId="{0E16184B-4DA0-4CF0-977F-005E55E0ADF3}" srcOrd="3" destOrd="0" presId="urn:microsoft.com/office/officeart/2005/8/layout/vList5"/>
    <dgm:cxn modelId="{CA65D5DA-17B0-4FCE-9717-C05B9D47CB0C}" type="presParOf" srcId="{F5CAA7B0-17A2-4280-B145-5E0F135BB770}" destId="{68400A07-A418-47AF-996A-9EF1783846C1}" srcOrd="4" destOrd="0" presId="urn:microsoft.com/office/officeart/2005/8/layout/vList5"/>
    <dgm:cxn modelId="{742BC949-0AB9-4296-A22C-3661C1DA965B}" type="presParOf" srcId="{68400A07-A418-47AF-996A-9EF1783846C1}" destId="{B94B7A5C-CF06-41AA-AFBA-C2B03505641E}" srcOrd="0" destOrd="0" presId="urn:microsoft.com/office/officeart/2005/8/layout/vList5"/>
    <dgm:cxn modelId="{457D7A9C-2C75-4841-BA65-458DB73E77FC}" type="presParOf" srcId="{68400A07-A418-47AF-996A-9EF1783846C1}" destId="{8474B126-C5FA-4755-9BC1-7599F33781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923EDC-8F69-4CD0-A71A-7221FDBB0D85}">
      <dsp:nvSpPr>
        <dsp:cNvPr id="0" name=""/>
        <dsp:cNvSpPr/>
      </dsp:nvSpPr>
      <dsp:spPr>
        <a:xfrm rot="5400000">
          <a:off x="4119348" y="-1471802"/>
          <a:ext cx="1191815" cy="4437888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Adobe Garamond Pro" pitchFamily="18" charset="0"/>
            </a:rPr>
            <a:t>Health Conscious Public</a:t>
          </a:r>
          <a:endParaRPr lang="en-US" sz="2100" kern="1200" dirty="0">
            <a:latin typeface="Adobe Garamond Pro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Adobe Garamond Pro" pitchFamily="18" charset="0"/>
            </a:rPr>
            <a:t>Awareness Development</a:t>
          </a:r>
          <a:endParaRPr lang="en-US" sz="2100" kern="1200" dirty="0">
            <a:latin typeface="Adobe Garamond Pro" pitchFamily="18" charset="0"/>
          </a:endParaRPr>
        </a:p>
      </dsp:txBody>
      <dsp:txXfrm rot="5400000">
        <a:off x="4119348" y="-1471802"/>
        <a:ext cx="1191815" cy="4437888"/>
      </dsp:txXfrm>
    </dsp:sp>
    <dsp:sp modelId="{322866F7-8598-48F6-A314-DADF72A202B5}">
      <dsp:nvSpPr>
        <dsp:cNvPr id="0" name=""/>
        <dsp:cNvSpPr/>
      </dsp:nvSpPr>
      <dsp:spPr>
        <a:xfrm>
          <a:off x="0" y="2257"/>
          <a:ext cx="2496312" cy="14897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Adobe Devanagari" pitchFamily="18" charset="0"/>
              <a:cs typeface="Adobe Devanagari" pitchFamily="18" charset="0"/>
            </a:rPr>
            <a:t>Free App Release</a:t>
          </a:r>
          <a:endParaRPr lang="en-US" sz="2800" kern="1200" dirty="0">
            <a:latin typeface="Adobe Devanagari" pitchFamily="18" charset="0"/>
            <a:cs typeface="Adobe Devanagari" pitchFamily="18" charset="0"/>
          </a:endParaRPr>
        </a:p>
      </dsp:txBody>
      <dsp:txXfrm>
        <a:off x="0" y="2257"/>
        <a:ext cx="2496312" cy="1489769"/>
      </dsp:txXfrm>
    </dsp:sp>
    <dsp:sp modelId="{3C519779-B6C8-4DA2-B42E-CF3D3CEE8064}">
      <dsp:nvSpPr>
        <dsp:cNvPr id="0" name=""/>
        <dsp:cNvSpPr/>
      </dsp:nvSpPr>
      <dsp:spPr>
        <a:xfrm rot="5400000">
          <a:off x="4119348" y="92455"/>
          <a:ext cx="1191815" cy="4437888"/>
        </a:xfrm>
        <a:prstGeom prst="round2SameRect">
          <a:avLst/>
        </a:prstGeom>
        <a:solidFill>
          <a:schemeClr val="accent4">
            <a:tint val="40000"/>
            <a:alpha val="90000"/>
            <a:hueOff val="-1716064"/>
            <a:satOff val="10206"/>
            <a:lumOff val="325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716064"/>
              <a:satOff val="10206"/>
              <a:lumOff val="3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Adobe Garamond Pro" pitchFamily="18" charset="0"/>
            </a:rPr>
            <a:t>Customize Interface</a:t>
          </a:r>
          <a:endParaRPr lang="en-US" sz="2100" kern="1200" dirty="0">
            <a:latin typeface="Adobe Garamond Pro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Adobe Garamond Pro" pitchFamily="18" charset="0"/>
            </a:rPr>
            <a:t>Add features</a:t>
          </a:r>
          <a:endParaRPr lang="en-US" sz="2100" kern="1200" dirty="0">
            <a:latin typeface="Adobe Garamond Pro" pitchFamily="18" charset="0"/>
          </a:endParaRPr>
        </a:p>
      </dsp:txBody>
      <dsp:txXfrm rot="5400000">
        <a:off x="4119348" y="92455"/>
        <a:ext cx="1191815" cy="4437888"/>
      </dsp:txXfrm>
    </dsp:sp>
    <dsp:sp modelId="{4D6336AE-3FDC-4390-A1AC-A9DBD8F547A7}">
      <dsp:nvSpPr>
        <dsp:cNvPr id="0" name=""/>
        <dsp:cNvSpPr/>
      </dsp:nvSpPr>
      <dsp:spPr>
        <a:xfrm>
          <a:off x="0" y="1566515"/>
          <a:ext cx="2496312" cy="1489769"/>
        </a:xfrm>
        <a:prstGeom prst="roundRect">
          <a:avLst/>
        </a:prstGeom>
        <a:solidFill>
          <a:schemeClr val="accent4">
            <a:hueOff val="-1482050"/>
            <a:satOff val="13493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Adobe Devanagari" pitchFamily="18" charset="0"/>
              <a:cs typeface="Adobe Devanagari" pitchFamily="18" charset="0"/>
            </a:rPr>
            <a:t>Commercial Airlines</a:t>
          </a:r>
          <a:endParaRPr lang="en-US" sz="2800" kern="1200" dirty="0">
            <a:latin typeface="Adobe Devanagari" pitchFamily="18" charset="0"/>
            <a:cs typeface="Adobe Devanagari" pitchFamily="18" charset="0"/>
          </a:endParaRPr>
        </a:p>
      </dsp:txBody>
      <dsp:txXfrm>
        <a:off x="0" y="1566515"/>
        <a:ext cx="2496312" cy="1489769"/>
      </dsp:txXfrm>
    </dsp:sp>
    <dsp:sp modelId="{8474B126-C5FA-4755-9BC1-7599F3378127}">
      <dsp:nvSpPr>
        <dsp:cNvPr id="0" name=""/>
        <dsp:cNvSpPr/>
      </dsp:nvSpPr>
      <dsp:spPr>
        <a:xfrm rot="5400000">
          <a:off x="4119348" y="1656714"/>
          <a:ext cx="1191815" cy="4437888"/>
        </a:xfrm>
        <a:prstGeom prst="round2SameRect">
          <a:avLst/>
        </a:prstGeom>
        <a:solidFill>
          <a:schemeClr val="accent4">
            <a:tint val="40000"/>
            <a:alpha val="90000"/>
            <a:hueOff val="-3432127"/>
            <a:satOff val="20412"/>
            <a:lumOff val="65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432127"/>
              <a:satOff val="20412"/>
              <a:lumOff val="6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>
              <a:latin typeface="Adobe Garamond Pro" pitchFamily="18" charset="0"/>
            </a:rPr>
            <a:t>Anonymized</a:t>
          </a:r>
          <a:r>
            <a:rPr lang="en-US" sz="2100" kern="1200" dirty="0" smtClean="0">
              <a:latin typeface="Adobe Garamond Pro" pitchFamily="18" charset="0"/>
            </a:rPr>
            <a:t> consumer data available </a:t>
          </a:r>
          <a:r>
            <a:rPr lang="en-US" sz="2100" kern="1200" smtClean="0">
              <a:latin typeface="Adobe Garamond Pro" pitchFamily="18" charset="0"/>
            </a:rPr>
            <a:t>to </a:t>
          </a:r>
          <a:r>
            <a:rPr lang="en-US" sz="2100" kern="1200" smtClean="0">
              <a:latin typeface="Adobe Garamond Pro" pitchFamily="18" charset="0"/>
            </a:rPr>
            <a:t>public </a:t>
          </a:r>
          <a:endParaRPr lang="en-US" sz="2100" kern="1200" dirty="0">
            <a:latin typeface="Adobe Garamond Pro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Adobe Garamond Pro" pitchFamily="18" charset="0"/>
            </a:rPr>
            <a:t>Additional deliverable</a:t>
          </a:r>
          <a:endParaRPr lang="en-US" sz="2100" kern="1200" dirty="0">
            <a:latin typeface="Adobe Garamond Pro" pitchFamily="18" charset="0"/>
          </a:endParaRPr>
        </a:p>
      </dsp:txBody>
      <dsp:txXfrm rot="5400000">
        <a:off x="4119348" y="1656714"/>
        <a:ext cx="1191815" cy="4437888"/>
      </dsp:txXfrm>
    </dsp:sp>
    <dsp:sp modelId="{B94B7A5C-CF06-41AA-AFBA-C2B03505641E}">
      <dsp:nvSpPr>
        <dsp:cNvPr id="0" name=""/>
        <dsp:cNvSpPr/>
      </dsp:nvSpPr>
      <dsp:spPr>
        <a:xfrm>
          <a:off x="0" y="3130773"/>
          <a:ext cx="2496312" cy="1489769"/>
        </a:xfrm>
        <a:prstGeom prst="roundRect">
          <a:avLst/>
        </a:prstGeom>
        <a:solidFill>
          <a:schemeClr val="accent4">
            <a:hueOff val="-2964100"/>
            <a:satOff val="26987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Adobe Devanagari" pitchFamily="18" charset="0"/>
              <a:cs typeface="Adobe Devanagari" pitchFamily="18" charset="0"/>
            </a:rPr>
            <a:t>Data</a:t>
          </a:r>
          <a:endParaRPr lang="en-US" sz="2800" kern="1200" dirty="0">
            <a:latin typeface="Adobe Devanagari" pitchFamily="18" charset="0"/>
            <a:cs typeface="Adobe Devanagari" pitchFamily="18" charset="0"/>
          </a:endParaRPr>
        </a:p>
      </dsp:txBody>
      <dsp:txXfrm>
        <a:off x="0" y="3130773"/>
        <a:ext cx="2496312" cy="1489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E6F84-CCE9-4D91-A7A6-36B64C495CFE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C50C0-6F32-4E97-BFAE-2F577F98E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7972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1391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554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489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142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08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532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532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50C0-6F32-4E97-BFAE-2F577F98E71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464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6" y="1008936"/>
            <a:ext cx="1081625" cy="1499933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4" y="4355636"/>
            <a:ext cx="1081625" cy="1499933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925677"/>
            <a:ext cx="3054600" cy="204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41" y="613636"/>
            <a:ext cx="1081625" cy="1499933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9" y="4744436"/>
            <a:ext cx="1081625" cy="1499933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865865"/>
            <a:ext cx="2808000" cy="37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200" cy="209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276167"/>
            <a:ext cx="8520600" cy="28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A0F9-3733-4179-B249-1B1D20E2CD0D}" type="datetimeFigureOut">
              <a:rPr lang="en-US" smtClean="0"/>
              <a:pPr/>
              <a:t>30-Apr-17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FD2B-710E-4CBD-8DFA-68DF250B60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 kern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pPr algn="r"/>
              <a:t>‹#›</a:t>
            </a:fld>
            <a:endParaRPr lang="en" sz="1000" kern="0" dirty="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aurora borealis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4" name="Oval 13"/>
          <p:cNvSpPr/>
          <p:nvPr/>
        </p:nvSpPr>
        <p:spPr>
          <a:xfrm>
            <a:off x="2590801" y="1143000"/>
            <a:ext cx="3962400" cy="3962400"/>
          </a:xfrm>
          <a:prstGeom prst="ellipse">
            <a:avLst/>
          </a:prstGeom>
          <a:solidFill>
            <a:srgbClr val="C7E2EB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https://lh5.googleusercontent.com/QS493vp1opqJNOWSlnUJkdD8HrYjSmX4_9qqRs7m8d22FuLztcEbjb4ODeP4GE7tTNMGJQCICxEiV5QLm4C27s77STksfjh6heIgfVNK3eV1nnJ-5dLsglkSlbKV5OMdx9ejy0LgF08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1122871" y="914549"/>
            <a:ext cx="2702371" cy="2133452"/>
          </a:xfrm>
          <a:prstGeom prst="rect">
            <a:avLst/>
          </a:prstGeom>
          <a:noFill/>
        </p:spPr>
      </p:pic>
      <p:pic>
        <p:nvPicPr>
          <p:cNvPr id="11272" name="Picture 8" descr="https://lh5.googleusercontent.com/QS493vp1opqJNOWSlnUJkdD8HrYjSmX4_9qqRs7m8d22FuLztcEbjb4ODeP4GE7tTNMGJQCICxEiV5QLm4C27s77STksfjh6heIgfVNK3eV1nnJ-5dLsglkSlbKV5OMdx9ejy0LgF08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1137920" y="838201"/>
            <a:ext cx="2707640" cy="2137611"/>
          </a:xfrm>
          <a:prstGeom prst="rect">
            <a:avLst/>
          </a:prstGeom>
          <a:noFill/>
        </p:spPr>
      </p:pic>
      <p:pic>
        <p:nvPicPr>
          <p:cNvPr id="11274" name="Picture 10" descr="https://lh4.googleusercontent.com/YLMjmLu7GGBNxtlg2tquXlKHjDPHw762B9n0ONdplqJIaOFGxUcMT5iMM-VcmAoS3F387yR5g-bwKjxhrqmHEd14E49VgMBdnG9Xpw7HHRVYDrxXVsg7neA-z7uXvW8CCtFfpZphG7E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5638803" y="3657600"/>
            <a:ext cx="1981199" cy="1981200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>
          <a:xfrm>
            <a:off x="3657601" y="3276600"/>
            <a:ext cx="1905000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62201" y="234434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nb-NO" b="1" dirty="0" smtClean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Economica" charset="0"/>
            </a:endParaRPr>
          </a:p>
          <a:p>
            <a:pPr algn="ctr"/>
            <a:r>
              <a:rPr lang="nb-NO" sz="44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ebas Neue" pitchFamily="34" charset="0"/>
              </a:rPr>
              <a:t>FL</a:t>
            </a:r>
            <a:r>
              <a:rPr lang="nb-NO" sz="4400" b="1" dirty="0">
                <a:ln>
                  <a:solidFill>
                    <a:schemeClr val="tx1"/>
                  </a:solidFill>
                </a:ln>
                <a:solidFill>
                  <a:srgbClr val="FF9797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ebas Neue" pitchFamily="34" charset="0"/>
              </a:rPr>
              <a:t>E</a:t>
            </a:r>
            <a:r>
              <a:rPr lang="nb-NO" sz="4400" b="1" dirty="0" smtClean="0">
                <a:ln>
                  <a:solidFill>
                    <a:schemeClr val="tx1"/>
                  </a:solidFill>
                </a:ln>
                <a:solidFill>
                  <a:srgbClr val="FF9797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ebas Neue" pitchFamily="34" charset="0"/>
              </a:rPr>
              <a:t>I</a:t>
            </a:r>
            <a:r>
              <a:rPr lang="nb-NO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ebas Neue" pitchFamily="34" charset="0"/>
              </a:rPr>
              <a:t>GER</a:t>
            </a:r>
            <a:r>
              <a:rPr lang="nb-NO" sz="1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nb-NO" sz="1600" dirty="0" smtClean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r>
              <a:rPr lang="nb-NO" dirty="0" smtClean="0">
                <a:solidFill>
                  <a:srgbClr val="000000"/>
                </a:solidFill>
                <a:latin typeface="Economica" charset="0"/>
                <a:ea typeface="Lato" pitchFamily="34" charset="0"/>
                <a:cs typeface="Lato" pitchFamily="34" charset="0"/>
              </a:rPr>
              <a:t>Fly Smarter, Fly Safer</a:t>
            </a:r>
            <a:endParaRPr lang="nb-NO" sz="1600" dirty="0" smtClean="0">
              <a:solidFill>
                <a:srgbClr val="0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conomica" charset="0"/>
              <a:ea typeface="Lato" pitchFamily="34" charset="0"/>
              <a:cs typeface="Lato" pitchFamily="34" charset="0"/>
            </a:endParaRPr>
          </a:p>
          <a:p>
            <a:pPr algn="ctr"/>
            <a:endParaRPr lang="nb-NO" sz="1600" dirty="0" smtClean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Economica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679900" cy="110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Aft>
                <a:spcPts val="400"/>
              </a:spcAft>
            </a:pPr>
            <a:r>
              <a:rPr lang="en" b="1" dirty="0" smtClean="0"/>
              <a:t>Radioactive Doses</a:t>
            </a:r>
            <a:r>
              <a:rPr lang="en" dirty="0" smtClean="0"/>
              <a:t> From </a:t>
            </a:r>
            <a:r>
              <a:rPr lang="en" b="1" dirty="0" smtClean="0"/>
              <a:t>Radiation Sources</a:t>
            </a:r>
            <a:r>
              <a:rPr lang="en" sz="1400" b="1" dirty="0" smtClean="0"/>
              <a:t> </a:t>
            </a:r>
            <a:r>
              <a:rPr lang="en" sz="1400" b="1" i="1" dirty="0" smtClean="0"/>
              <a:t> </a:t>
            </a:r>
            <a:endParaRPr lang="en" sz="1400" b="1" i="1" dirty="0"/>
          </a:p>
          <a:p>
            <a:pPr>
              <a:spcAft>
                <a:spcPts val="400"/>
              </a:spcAft>
            </a:pPr>
            <a:r>
              <a:rPr lang="en" sz="1400" dirty="0" smtClean="0"/>
              <a:t> All doses from the National Council on Radiation Protection and Mesurments, Report no. 160</a:t>
            </a:r>
            <a:endParaRPr lang="en" sz="1400" dirty="0"/>
          </a:p>
        </p:txBody>
      </p:sp>
      <p:cxnSp>
        <p:nvCxnSpPr>
          <p:cNvPr id="115" name="Shape 115"/>
          <p:cNvCxnSpPr/>
          <p:nvPr/>
        </p:nvCxnSpPr>
        <p:spPr>
          <a:xfrm rot="10800000">
            <a:off x="845137" y="2769000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676400" y="4353408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374887" y="5486400"/>
            <a:ext cx="1814100" cy="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dirty="0" smtClean="0"/>
              <a:t>Head CT</a:t>
            </a:r>
            <a:endParaRPr lang="en" sz="1800" dirty="0"/>
          </a:p>
        </p:txBody>
      </p:sp>
      <p:cxnSp>
        <p:nvCxnSpPr>
          <p:cNvPr id="121" name="Shape 121"/>
          <p:cNvCxnSpPr/>
          <p:nvPr/>
        </p:nvCxnSpPr>
        <p:spPr>
          <a:xfrm rot="10800000">
            <a:off x="3975088" y="2768999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825976" y="2144200"/>
            <a:ext cx="1358913" cy="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dirty="0" smtClean="0"/>
              <a:t>Cosmic radiation living at sea</a:t>
            </a:r>
            <a:endParaRPr lang="en" sz="1800" dirty="0"/>
          </a:p>
        </p:txBody>
      </p:sp>
      <p:cxnSp>
        <p:nvCxnSpPr>
          <p:cNvPr id="124" name="Shape 124"/>
          <p:cNvCxnSpPr/>
          <p:nvPr/>
        </p:nvCxnSpPr>
        <p:spPr>
          <a:xfrm>
            <a:off x="4800600" y="4353431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0" name="Shape 118"/>
          <p:cNvCxnSpPr/>
          <p:nvPr/>
        </p:nvCxnSpPr>
        <p:spPr>
          <a:xfrm>
            <a:off x="3213087" y="4353408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1" name="Shape 118"/>
          <p:cNvCxnSpPr/>
          <p:nvPr/>
        </p:nvCxnSpPr>
        <p:spPr>
          <a:xfrm>
            <a:off x="6400800" y="4369200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" name="Shape 118"/>
          <p:cNvCxnSpPr/>
          <p:nvPr/>
        </p:nvCxnSpPr>
        <p:spPr>
          <a:xfrm>
            <a:off x="8001000" y="4353408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5" name="Shape 125"/>
          <p:cNvSpPr txBox="1">
            <a:spLocks/>
          </p:cNvSpPr>
          <p:nvPr/>
        </p:nvSpPr>
        <p:spPr>
          <a:xfrm>
            <a:off x="622287" y="5638800"/>
            <a:ext cx="19050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100000"/>
            </a:pPr>
            <a:r>
              <a:rPr lang="en-US" kern="0" dirty="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Upper Gastrointestinal x-ray with fluoroscopy</a:t>
            </a:r>
            <a:endParaRPr lang="en-US" kern="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" name="Shape 125"/>
          <p:cNvSpPr txBox="1">
            <a:spLocks/>
          </p:cNvSpPr>
          <p:nvPr/>
        </p:nvSpPr>
        <p:spPr>
          <a:xfrm>
            <a:off x="3898887" y="5497000"/>
            <a:ext cx="18141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Mammogram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8" name="Shape 125"/>
          <p:cNvSpPr txBox="1">
            <a:spLocks/>
          </p:cNvSpPr>
          <p:nvPr/>
        </p:nvSpPr>
        <p:spPr>
          <a:xfrm>
            <a:off x="5653500" y="5649400"/>
            <a:ext cx="15093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Radiation in the body</a:t>
            </a:r>
          </a:p>
        </p:txBody>
      </p:sp>
      <p:sp>
        <p:nvSpPr>
          <p:cNvPr id="40" name="Shape 125"/>
          <p:cNvSpPr txBox="1">
            <a:spLocks/>
          </p:cNvSpPr>
          <p:nvPr/>
        </p:nvSpPr>
        <p:spPr>
          <a:xfrm>
            <a:off x="7101300" y="5497000"/>
            <a:ext cx="18141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Chest  x-ray</a:t>
            </a:r>
          </a:p>
        </p:txBody>
      </p:sp>
      <p:sp>
        <p:nvSpPr>
          <p:cNvPr id="44" name="Shape 116"/>
          <p:cNvSpPr txBox="1">
            <a:spLocks/>
          </p:cNvSpPr>
          <p:nvPr/>
        </p:nvSpPr>
        <p:spPr>
          <a:xfrm>
            <a:off x="165087" y="2133600"/>
            <a:ext cx="13716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-US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Whole body </a:t>
            </a:r>
          </a:p>
          <a:p>
            <a:pPr algn="ctr">
              <a:buClr>
                <a:schemeClr val="dk1"/>
              </a:buClr>
              <a:buSzPct val="100000"/>
            </a:pPr>
            <a:r>
              <a:rPr lang="en-US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CT scan</a:t>
            </a:r>
          </a:p>
        </p:txBody>
      </p:sp>
      <p:cxnSp>
        <p:nvCxnSpPr>
          <p:cNvPr id="48" name="Shape 121"/>
          <p:cNvCxnSpPr/>
          <p:nvPr/>
        </p:nvCxnSpPr>
        <p:spPr>
          <a:xfrm rot="10800000">
            <a:off x="2374888" y="2743200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49" name="Shape 121"/>
          <p:cNvCxnSpPr/>
          <p:nvPr/>
        </p:nvCxnSpPr>
        <p:spPr>
          <a:xfrm rot="10800000">
            <a:off x="5499087" y="2768999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0" name="Shape 121"/>
          <p:cNvCxnSpPr/>
          <p:nvPr/>
        </p:nvCxnSpPr>
        <p:spPr>
          <a:xfrm rot="10800000">
            <a:off x="7162800" y="2743200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1" name="Shape 121"/>
          <p:cNvCxnSpPr/>
          <p:nvPr/>
        </p:nvCxnSpPr>
        <p:spPr>
          <a:xfrm rot="10800000">
            <a:off x="8763000" y="2743200"/>
            <a:ext cx="0" cy="11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graphicFrame>
        <p:nvGraphicFramePr>
          <p:cNvPr id="130" name="Shape 130"/>
          <p:cNvGraphicFramePr/>
          <p:nvPr/>
        </p:nvGraphicFramePr>
        <p:xfrm>
          <a:off x="76205" y="3871000"/>
          <a:ext cx="9004285" cy="640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7198"/>
                <a:gridCol w="762000"/>
                <a:gridCol w="685800"/>
                <a:gridCol w="838200"/>
                <a:gridCol w="838200"/>
                <a:gridCol w="761999"/>
                <a:gridCol w="762000"/>
                <a:gridCol w="838200"/>
                <a:gridCol w="762000"/>
                <a:gridCol w="797974"/>
                <a:gridCol w="802226"/>
                <a:gridCol w="698488"/>
              </a:tblGrid>
              <a:tr h="62988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1000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 smtClean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600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228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 smtClean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200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80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 smtClean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42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30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 smtClean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29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21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 smtClean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10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dirty="0" smtClean="0">
                          <a:solidFill>
                            <a:srgbClr val="FFFFFF"/>
                          </a:solidFill>
                          <a:latin typeface="Lato" pitchFamily="34" charset="0"/>
                          <a:ea typeface="Lato" pitchFamily="34" charset="0"/>
                          <a:cs typeface="Lato" pitchFamily="34" charset="0"/>
                        </a:rPr>
                        <a:t>1</a:t>
                      </a:r>
                      <a:endParaRPr lang="en" sz="1500" dirty="0">
                        <a:solidFill>
                          <a:srgbClr val="FFFFFF"/>
                        </a:solidFill>
                        <a:latin typeface="Lato" pitchFamily="34" charset="0"/>
                        <a:ea typeface="Lato" pitchFamily="34" charset="0"/>
                        <a:cs typeface="Lato" pitchFamily="34" charset="0"/>
                      </a:endParaRPr>
                    </a:p>
                  </a:txBody>
                  <a:tcPr marL="91425" marR="91425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8D2"/>
                    </a:solidFill>
                  </a:tcPr>
                </a:tc>
              </a:tr>
            </a:tbl>
          </a:graphicData>
        </a:graphic>
      </p:graphicFrame>
      <p:sp>
        <p:nvSpPr>
          <p:cNvPr id="52" name="Shape 116"/>
          <p:cNvSpPr txBox="1">
            <a:spLocks/>
          </p:cNvSpPr>
          <p:nvPr/>
        </p:nvSpPr>
        <p:spPr>
          <a:xfrm>
            <a:off x="1612887" y="2133600"/>
            <a:ext cx="1509300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-US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Radon in average US home</a:t>
            </a:r>
          </a:p>
        </p:txBody>
      </p:sp>
      <p:sp>
        <p:nvSpPr>
          <p:cNvPr id="53" name="Shape 116"/>
          <p:cNvSpPr txBox="1">
            <a:spLocks/>
          </p:cNvSpPr>
          <p:nvPr/>
        </p:nvSpPr>
        <p:spPr>
          <a:xfrm>
            <a:off x="2971800" y="2133600"/>
            <a:ext cx="1968514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-US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Cosmic radiation in </a:t>
            </a:r>
            <a:r>
              <a:rPr lang="en-US" kern="0" dirty="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Denver (high elevation)</a:t>
            </a:r>
            <a:endParaRPr lang="en-US" kern="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" name="Shape 122"/>
          <p:cNvSpPr txBox="1">
            <a:spLocks/>
          </p:cNvSpPr>
          <p:nvPr/>
        </p:nvSpPr>
        <p:spPr>
          <a:xfrm>
            <a:off x="6413490" y="2133600"/>
            <a:ext cx="1358913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Terrestial radioactivity</a:t>
            </a:r>
          </a:p>
        </p:txBody>
      </p:sp>
      <p:sp>
        <p:nvSpPr>
          <p:cNvPr id="55" name="Shape 122"/>
          <p:cNvSpPr txBox="1">
            <a:spLocks/>
          </p:cNvSpPr>
          <p:nvPr/>
        </p:nvSpPr>
        <p:spPr>
          <a:xfrm>
            <a:off x="7772402" y="2133600"/>
            <a:ext cx="1511313" cy="5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100000"/>
            </a:pPr>
            <a:r>
              <a:rPr lang="en" kern="0" noProof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</a:t>
            </a:r>
            <a:r>
              <a:rPr lang="en" kern="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ear a nuclear power station 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533400" y="388620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-116533" y="3922069"/>
            <a:ext cx="838201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en" sz="1200" dirty="0">
                <a:solidFill>
                  <a:srgbClr val="FFFFFF"/>
                </a:solidFill>
                <a:effectLst>
                  <a:glow rad="63500">
                    <a:schemeClr val="tx1">
                      <a:lumMod val="50000"/>
                      <a:lumOff val="50000"/>
                      <a:alpha val="40000"/>
                    </a:schemeClr>
                  </a:glow>
                </a:effectLst>
                <a:latin typeface="Economica" charset="0"/>
                <a:ea typeface="Lato" pitchFamily="34" charset="0"/>
                <a:cs typeface="Lato" pitchFamily="34" charset="0"/>
              </a:rPr>
              <a:t>Radiation</a:t>
            </a:r>
          </a:p>
          <a:p>
            <a:pPr lvl="0" algn="ctr"/>
            <a:r>
              <a:rPr lang="en" sz="1200" dirty="0">
                <a:solidFill>
                  <a:srgbClr val="FFFFFF"/>
                </a:solidFill>
                <a:effectLst>
                  <a:glow rad="63500">
                    <a:schemeClr val="tx1">
                      <a:lumMod val="50000"/>
                      <a:lumOff val="50000"/>
                      <a:alpha val="40000"/>
                    </a:schemeClr>
                  </a:glow>
                </a:effectLst>
                <a:latin typeface="Economica" charset="0"/>
                <a:ea typeface="Lato" pitchFamily="34" charset="0"/>
                <a:cs typeface="Lato" pitchFamily="34" charset="0"/>
              </a:rPr>
              <a:t>in millirem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C:\Users\HP\Desktop\Picture4.png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 r="6087"/>
          <a:stretch>
            <a:fillRect/>
          </a:stretch>
        </p:blipFill>
        <p:spPr bwMode="auto">
          <a:xfrm>
            <a:off x="687514" y="1219200"/>
            <a:ext cx="7770686" cy="5029200"/>
          </a:xfrm>
          <a:prstGeom prst="round2DiagRect">
            <a:avLst>
              <a:gd name="adj1" fmla="val 8851"/>
              <a:gd name="adj2" fmla="val 628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0" name="Shape 114"/>
          <p:cNvSpPr txBox="1">
            <a:spLocks/>
          </p:cNvSpPr>
          <p:nvPr/>
        </p:nvSpPr>
        <p:spPr>
          <a:xfrm>
            <a:off x="152400" y="2286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T</a:t>
            </a: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h</a:t>
            </a:r>
            <a:r>
              <a:rPr kumimoji="0" lang="en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e </a:t>
            </a:r>
            <a:r>
              <a:rPr kumimoji="0" lang="en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Magnetosphere</a:t>
            </a:r>
            <a:endParaRPr kumimoji="0" lang="en" sz="1400" b="1" i="1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" name="L-Shape 11"/>
          <p:cNvSpPr/>
          <p:nvPr/>
        </p:nvSpPr>
        <p:spPr>
          <a:xfrm>
            <a:off x="457200" y="6019800"/>
            <a:ext cx="381000" cy="457200"/>
          </a:xfrm>
          <a:prstGeom prst="corner">
            <a:avLst>
              <a:gd name="adj1" fmla="val 15686"/>
              <a:gd name="adj2" fmla="val 1372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-Shape 12"/>
          <p:cNvSpPr/>
          <p:nvPr/>
        </p:nvSpPr>
        <p:spPr>
          <a:xfrm flipH="1" flipV="1">
            <a:off x="8305800" y="914401"/>
            <a:ext cx="477940" cy="461457"/>
          </a:xfrm>
          <a:prstGeom prst="corner">
            <a:avLst>
              <a:gd name="adj1" fmla="val 15686"/>
              <a:gd name="adj2" fmla="val 1372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48200" y="6230781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Source: www.aurora-service.eu/aurora-school/aurora-borealis/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4"/>
          <p:cNvSpPr txBox="1">
            <a:spLocks/>
          </p:cNvSpPr>
          <p:nvPr/>
        </p:nvSpPr>
        <p:spPr>
          <a:xfrm>
            <a:off x="152400" y="3810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T</a:t>
            </a: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h</a:t>
            </a:r>
            <a:r>
              <a:rPr kumimoji="0" lang="en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e </a:t>
            </a:r>
            <a:r>
              <a:rPr kumimoji="0" lang="en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Problem</a:t>
            </a:r>
            <a:endParaRPr kumimoji="0" lang="en" sz="1400" b="1" i="1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800" y="2362200"/>
            <a:ext cx="7924800" cy="297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6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Risk of radiations at </a:t>
            </a:r>
            <a:r>
              <a:rPr lang="en-IN" sz="2600" dirty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higher altitudes </a:t>
            </a:r>
            <a:r>
              <a:rPr lang="en-IN" sz="26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during long distance and polar/near-polar flights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600" dirty="0">
              <a:solidFill>
                <a:prstClr val="black"/>
              </a:solidFill>
              <a:latin typeface="Adobe Garamond Pro" pitchFamily="18" charset="0"/>
              <a:ea typeface="Lato" pitchFamily="34" charset="0"/>
              <a:cs typeface="Lato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Excessive radiation </a:t>
            </a:r>
            <a:r>
              <a:rPr lang="en-IN" sz="26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exposure results </a:t>
            </a:r>
            <a:r>
              <a:rPr lang="en-IN" sz="2600" dirty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in: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Radiation Sickness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Increased risk of genetic abnormalities in foetuses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Higher </a:t>
            </a: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risk of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  <a:ea typeface="Lato" pitchFamily="34" charset="0"/>
                <a:cs typeface="Lato" pitchFamily="34" charset="0"/>
              </a:rPr>
              <a:t>cancer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610600" y="9906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39200" y="3810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686800" y="1371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29600" y="18288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4"/>
          <p:cNvSpPr txBox="1">
            <a:spLocks/>
          </p:cNvSpPr>
          <p:nvPr/>
        </p:nvSpPr>
        <p:spPr>
          <a:xfrm>
            <a:off x="152400" y="3810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" sz="4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Existing Tools</a:t>
            </a:r>
            <a:endParaRPr kumimoji="0" lang="en" sz="1400" b="1" i="1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2073129"/>
            <a:ext cx="8458200" cy="409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prstClr val="black"/>
                </a:solidFill>
                <a:latin typeface="Adobe Garamond Pro" pitchFamily="18" charset="0"/>
              </a:rPr>
              <a:t>Online </a:t>
            </a:r>
            <a:r>
              <a:rPr lang="en-IN" sz="2600" dirty="0" smtClean="0">
                <a:solidFill>
                  <a:prstClr val="black"/>
                </a:solidFill>
                <a:latin typeface="Adobe Garamond Pro" pitchFamily="18" charset="0"/>
              </a:rPr>
              <a:t>free radiation rate calculators</a:t>
            </a:r>
            <a:r>
              <a:rPr lang="en-IN" sz="2600" dirty="0">
                <a:solidFill>
                  <a:prstClr val="black"/>
                </a:solidFill>
                <a:latin typeface="Adobe Garamond Pro" pitchFamily="18" charset="0"/>
              </a:rPr>
              <a:t>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Complicated parameters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Time based data not easily available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Contain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Airport -&gt; Airport data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prstClr val="black"/>
                </a:solidFill>
                <a:latin typeface="Adobe Garamond Pro" pitchFamily="18" charset="0"/>
              </a:rPr>
              <a:t>EPCARD (</a:t>
            </a:r>
            <a:r>
              <a:rPr lang="en-IN" sz="2500" dirty="0" smtClean="0">
                <a:solidFill>
                  <a:prstClr val="black"/>
                </a:solidFill>
                <a:latin typeface="Adobe Garamond Pro" pitchFamily="18" charset="0"/>
              </a:rPr>
              <a:t>German) </a:t>
            </a:r>
            <a:r>
              <a:rPr lang="en-IN" sz="2500" dirty="0">
                <a:solidFill>
                  <a:prstClr val="black"/>
                </a:solidFill>
                <a:latin typeface="Adobe Garamond Pro" pitchFamily="18" charset="0"/>
              </a:rPr>
              <a:t>, </a:t>
            </a:r>
            <a:r>
              <a:rPr lang="en-IN" sz="2500" dirty="0" err="1">
                <a:solidFill>
                  <a:prstClr val="black"/>
                </a:solidFill>
                <a:latin typeface="Adobe Garamond Pro" pitchFamily="18" charset="0"/>
              </a:rPr>
              <a:t>PCAire</a:t>
            </a:r>
            <a:r>
              <a:rPr lang="en-IN" sz="2500" dirty="0">
                <a:solidFill>
                  <a:prstClr val="black"/>
                </a:solidFill>
                <a:latin typeface="Adobe Garamond Pro" pitchFamily="18" charset="0"/>
              </a:rPr>
              <a:t> (</a:t>
            </a:r>
            <a:r>
              <a:rPr lang="en-IN" sz="2500" dirty="0" smtClean="0">
                <a:solidFill>
                  <a:prstClr val="black"/>
                </a:solidFill>
                <a:latin typeface="Adobe Garamond Pro" pitchFamily="18" charset="0"/>
              </a:rPr>
              <a:t>Canadian), </a:t>
            </a:r>
            <a:r>
              <a:rPr lang="en-IN" sz="2500" dirty="0">
                <a:solidFill>
                  <a:prstClr val="black"/>
                </a:solidFill>
                <a:latin typeface="Adobe Garamond Pro" pitchFamily="18" charset="0"/>
              </a:rPr>
              <a:t>CARI (FAA</a:t>
            </a:r>
            <a:r>
              <a:rPr lang="en-IN" sz="2500" dirty="0" smtClean="0">
                <a:solidFill>
                  <a:prstClr val="black"/>
                </a:solidFill>
                <a:latin typeface="Adobe Garamond Pro" pitchFamily="18" charset="0"/>
              </a:rPr>
              <a:t>):</a:t>
            </a:r>
            <a:endParaRPr lang="en-IN" sz="25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Not </a:t>
            </a: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user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friendly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Terminal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based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Target commercial airlines and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not an </a:t>
            </a: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average 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consumer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610600" y="9906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39200" y="3810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1371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229600" y="18288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4"/>
          <p:cNvSpPr txBox="1">
            <a:spLocks/>
          </p:cNvSpPr>
          <p:nvPr/>
        </p:nvSpPr>
        <p:spPr>
          <a:xfrm>
            <a:off x="152400" y="3810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" sz="4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kumimoji="0" lang="en-US" sz="420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Why </a:t>
            </a: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Fleiger?</a:t>
            </a:r>
            <a:endParaRPr kumimoji="0" lang="en" sz="1400" b="1" i="1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Economica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514600"/>
            <a:ext cx="7696200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One stop spot for aviation radiation exposure data.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prstClr val="black"/>
              </a:solidFill>
              <a:latin typeface="Adobe Garamond Pro" pitchFamily="18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Real time data modelling and updates.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Users </a:t>
            </a: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prefer interactive interfaces for obtaining information</a:t>
            </a: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610600" y="9906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39200" y="3810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1371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229600" y="18288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4"/>
          <p:cNvSpPr txBox="1">
            <a:spLocks/>
          </p:cNvSpPr>
          <p:nvPr/>
        </p:nvSpPr>
        <p:spPr>
          <a:xfrm>
            <a:off x="152400" y="3810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Future opportunities</a:t>
            </a:r>
          </a:p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219995"/>
            <a:ext cx="7924800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latin typeface="Adobe Garamond Pro" pitchFamily="18" charset="0"/>
              </a:rPr>
              <a:t>With the NAIRAS database we can: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prstClr val="black"/>
                </a:solidFill>
                <a:latin typeface="Adobe Garamond Pro" pitchFamily="18" charset="0"/>
              </a:rPr>
              <a:t>Model Solar flares, Solar winds, etc.</a:t>
            </a:r>
            <a:endParaRPr lang="en-IN" sz="22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IN" sz="2200" dirty="0" smtClean="0">
                <a:solidFill>
                  <a:prstClr val="black"/>
                </a:solidFill>
                <a:latin typeface="Adobe Garamond Pro" pitchFamily="18" charset="0"/>
              </a:rPr>
              <a:t>Stream continuous information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</a:pPr>
            <a:endParaRPr lang="en-IN" sz="20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Filter flight paths : Radiation as parameter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prstClr val="black"/>
                </a:solidFill>
                <a:latin typeface="Adobe Garamond Pro" pitchFamily="18" charset="0"/>
              </a:rPr>
              <a:t>Flight rerouting and optimization : Radiation anomalies </a:t>
            </a:r>
            <a:endParaRPr lang="en-IN" sz="2400" dirty="0">
              <a:solidFill>
                <a:prstClr val="black"/>
              </a:solidFill>
              <a:latin typeface="Adobe Garamond Pro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610600" y="9906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39200" y="3810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1371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229600" y="18288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1600200"/>
          </a:xfrm>
          <a:prstGeom prst="rect">
            <a:avLst/>
          </a:prstGeom>
          <a:gradFill flip="none" rotWithShape="1">
            <a:gsLst>
              <a:gs pos="0">
                <a:srgbClr val="65C1FF">
                  <a:tint val="66000"/>
                  <a:satMod val="160000"/>
                </a:srgbClr>
              </a:gs>
              <a:gs pos="50000">
                <a:srgbClr val="65C1FF">
                  <a:tint val="44500"/>
                  <a:satMod val="160000"/>
                </a:srgbClr>
              </a:gs>
              <a:gs pos="100000">
                <a:srgbClr val="65C1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14"/>
          <p:cNvSpPr txBox="1">
            <a:spLocks/>
          </p:cNvSpPr>
          <p:nvPr/>
        </p:nvSpPr>
        <p:spPr>
          <a:xfrm>
            <a:off x="152400" y="381000"/>
            <a:ext cx="8679900" cy="11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 </a:t>
            </a:r>
            <a:r>
              <a:rPr lang="en-US" sz="4200" b="1" kern="0" dirty="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Potential Business Model</a:t>
            </a:r>
            <a:endParaRPr kumimoji="0" lang="en-US" sz="42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  <a:p>
            <a:pPr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kumimoji="0" lang="e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610600" y="9906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39200" y="3810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13716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229600" y="18288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Diagram 15"/>
          <p:cNvGraphicFramePr/>
          <p:nvPr/>
        </p:nvGraphicFramePr>
        <p:xfrm>
          <a:off x="990600" y="1778000"/>
          <a:ext cx="69342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Image result for earth at night from spac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5400" y="152401"/>
            <a:ext cx="6487758" cy="637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774116" y="2819400"/>
            <a:ext cx="5617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effectLst/>
                <a:latin typeface="Lobster 1.4" pitchFamily="50" charset="0"/>
              </a:rPr>
              <a:t>THANK YOU     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effectLst/>
                <a:latin typeface="Lobster 1.4" pitchFamily="50" charset="0"/>
              </a:rPr>
              <a:t> </a:t>
            </a:r>
            <a:endParaRPr lang="en-US" sz="6000" dirty="0">
              <a:solidFill>
                <a:schemeClr val="bg1"/>
              </a:solidFill>
              <a:effectLst/>
              <a:latin typeface="Lobster 1.4" pitchFamily="50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524000" y="3251055"/>
            <a:ext cx="9906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81800" y="3327255"/>
            <a:ext cx="8382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/>
          <p:cNvSpPr/>
          <p:nvPr/>
        </p:nvSpPr>
        <p:spPr>
          <a:xfrm flipV="1">
            <a:off x="3200400" y="2946400"/>
            <a:ext cx="2743200" cy="2540000"/>
          </a:xfrm>
          <a:prstGeom prst="arc">
            <a:avLst>
              <a:gd name="adj1" fmla="val 10872306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282</Words>
  <Application>Microsoft Office PowerPoint</Application>
  <PresentationFormat>On-screen Show (4:3)</PresentationFormat>
  <Paragraphs>94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Economica</vt:lpstr>
      <vt:lpstr>Bebas Neue</vt:lpstr>
      <vt:lpstr>Lato</vt:lpstr>
      <vt:lpstr>Adobe Garamond Pro</vt:lpstr>
      <vt:lpstr>Adobe Devanagari</vt:lpstr>
      <vt:lpstr>Lobster 1.4</vt:lpstr>
      <vt:lpstr>Open Sans</vt:lpstr>
      <vt:lpstr>Office Theme</vt:lpstr>
      <vt:lpstr>luxe</vt:lpstr>
      <vt:lpstr>Slide 1</vt:lpstr>
      <vt:lpstr>Radioactive Doses From Radiation Sources    All doses from the National Council on Radiation Protection and Mesurments, Report no. 160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103</cp:revision>
  <dcterms:created xsi:type="dcterms:W3CDTF">2017-04-29T22:04:55Z</dcterms:created>
  <dcterms:modified xsi:type="dcterms:W3CDTF">2017-04-30T08:43:13Z</dcterms:modified>
</cp:coreProperties>
</file>